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57" r:id="rId4"/>
    <p:sldId id="268" r:id="rId5"/>
    <p:sldId id="278" r:id="rId6"/>
    <p:sldId id="259" r:id="rId7"/>
    <p:sldId id="279" r:id="rId8"/>
    <p:sldId id="280" r:id="rId9"/>
    <p:sldId id="260" r:id="rId10"/>
    <p:sldId id="275" r:id="rId11"/>
    <p:sldId id="281" r:id="rId12"/>
    <p:sldId id="282" r:id="rId13"/>
    <p:sldId id="283" r:id="rId14"/>
    <p:sldId id="284" r:id="rId15"/>
    <p:sldId id="286" r:id="rId16"/>
    <p:sldId id="287" r:id="rId17"/>
    <p:sldId id="266" r:id="rId18"/>
    <p:sldId id="265" r:id="rId19"/>
    <p:sldId id="288" r:id="rId20"/>
    <p:sldId id="267" r:id="rId21"/>
    <p:sldId id="269" r:id="rId22"/>
    <p:sldId id="271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ВУЗ</c:v>
                </c:pt>
                <c:pt idx="1">
                  <c:v>СПО</c:v>
                </c:pt>
                <c:pt idx="2">
                  <c:v>Трудоустройство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263</c:v>
                </c:pt>
                <c:pt idx="1">
                  <c:v>9</c:v>
                </c:pt>
                <c:pt idx="2">
                  <c:v>7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6602779719306493"/>
          <c:y val="0.14570064101188085"/>
          <c:w val="0.33029547661609071"/>
          <c:h val="0.702107846594643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100% (60 баллов из 60)</c:v>
                </c:pt>
                <c:pt idx="1">
                  <c:v>От 75 до 99%</c:v>
                </c:pt>
                <c:pt idx="2">
                  <c:v>65%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призёры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2017-2018 уг</c:v>
                </c:pt>
                <c:pt idx="1">
                  <c:v>2018-2019 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3"/>
            </a:solidFill>
            <a:ln w="28575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2017-2018 уг</c:v>
                </c:pt>
                <c:pt idx="1">
                  <c:v>2018-2019 уг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36768"/>
        <c:axId val="151415616"/>
      </c:barChart>
      <c:catAx>
        <c:axId val="151136768"/>
        <c:scaling>
          <c:orientation val="minMax"/>
        </c:scaling>
        <c:delete val="0"/>
        <c:axPos val="l"/>
        <c:majorTickMark val="out"/>
        <c:minorTickMark val="none"/>
        <c:tickLblPos val="nextTo"/>
        <c:crossAx val="151415616"/>
        <c:crosses val="autoZero"/>
        <c:auto val="1"/>
        <c:lblAlgn val="ctr"/>
        <c:lblOffset val="100"/>
        <c:noMultiLvlLbl val="0"/>
      </c:catAx>
      <c:valAx>
        <c:axId val="151415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13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призёры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37280"/>
        <c:axId val="151417920"/>
      </c:barChart>
      <c:catAx>
        <c:axId val="15113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17920"/>
        <c:crosses val="autoZero"/>
        <c:auto val="1"/>
        <c:lblAlgn val="ctr"/>
        <c:lblOffset val="100"/>
        <c:noMultiLvlLbl val="0"/>
      </c:catAx>
      <c:valAx>
        <c:axId val="15141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137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победителей и призёров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1136256"/>
        <c:axId val="151420224"/>
        <c:axId val="0"/>
      </c:bar3DChart>
      <c:catAx>
        <c:axId val="15113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20224"/>
        <c:crosses val="autoZero"/>
        <c:auto val="1"/>
        <c:lblAlgn val="ctr"/>
        <c:lblOffset val="100"/>
        <c:noMultiLvlLbl val="0"/>
      </c:catAx>
      <c:valAx>
        <c:axId val="15142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13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49411166015047"/>
          <c:y val="0.50907207575125457"/>
          <c:w val="0.33864537986846155"/>
          <c:h val="0.30437191162500399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Бронзовый значок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Серебряный значок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Золотой значок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10</c:v>
                </c:pt>
                <c:pt idx="3">
                  <c:v>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24832"/>
        <c:axId val="158338432"/>
      </c:barChart>
      <c:catAx>
        <c:axId val="151224832"/>
        <c:scaling>
          <c:orientation val="minMax"/>
        </c:scaling>
        <c:delete val="0"/>
        <c:axPos val="l"/>
        <c:majorTickMark val="out"/>
        <c:minorTickMark val="none"/>
        <c:tickLblPos val="nextTo"/>
        <c:crossAx val="158338432"/>
        <c:crosses val="autoZero"/>
        <c:auto val="1"/>
        <c:lblAlgn val="ctr"/>
        <c:lblOffset val="100"/>
        <c:noMultiLvlLbl val="0"/>
      </c:catAx>
      <c:valAx>
        <c:axId val="158338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224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Бюджет/внебюджет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</c:v>
                </c:pt>
                <c:pt idx="1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67386021191799E-2"/>
          <c:y val="0.1440968474554476"/>
          <c:w val="0.714933046563624"/>
          <c:h val="0.42562146442646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поступивших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НИУ ВШЭ</c:v>
                </c:pt>
                <c:pt idx="1">
                  <c:v>РЭУ им Плеханова</c:v>
                </c:pt>
                <c:pt idx="2">
                  <c:v> МГМУ им. И.М. Сеченова </c:v>
                </c:pt>
                <c:pt idx="3">
                  <c:v>ФГБОУ ВО РНИМУ им. Н.И.Пирогова</c:v>
                </c:pt>
                <c:pt idx="4">
                  <c:v>МАРХИ</c:v>
                </c:pt>
                <c:pt idx="5">
                  <c:v>ФГБОУ ВО  ГУЗ</c:v>
                </c:pt>
                <c:pt idx="6">
                  <c:v>НИУ МГСУ </c:v>
                </c:pt>
                <c:pt idx="7">
                  <c:v>МГХПА им. С.Г. Строганова </c:v>
                </c:pt>
                <c:pt idx="8">
                  <c:v>ВГИК </c:v>
                </c:pt>
                <c:pt idx="9">
                  <c:v>ИСИ </c:v>
                </c:pt>
                <c:pt idx="10">
                  <c:v>ВТУ им. М. С. Щепкина </c:v>
                </c:pt>
                <c:pt idx="11">
                  <c:v>ГИТИС</c:v>
                </c:pt>
                <c:pt idx="12">
                  <c:v>Щукинское училище</c:v>
                </c:pt>
                <c:pt idx="13">
                  <c:v>РАНХиГС</c:v>
                </c:pt>
                <c:pt idx="14">
                  <c:v>МИИГАИК</c:v>
                </c:pt>
                <c:pt idx="15">
                  <c:v>Школа-студия МХАТ</c:v>
                </c:pt>
                <c:pt idx="16">
                  <c:v>РТУ МИРЭА</c:v>
                </c:pt>
                <c:pt idx="17">
                  <c:v>МГУ имени М.В. Ломоносова 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17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16</c:v>
                </c:pt>
                <c:pt idx="5">
                  <c:v>17</c:v>
                </c:pt>
                <c:pt idx="6">
                  <c:v>10</c:v>
                </c:pt>
                <c:pt idx="7">
                  <c:v>8</c:v>
                </c:pt>
                <c:pt idx="8">
                  <c:v>4</c:v>
                </c:pt>
                <c:pt idx="9">
                  <c:v>15</c:v>
                </c:pt>
                <c:pt idx="10">
                  <c:v>5</c:v>
                </c:pt>
                <c:pt idx="11">
                  <c:v>7</c:v>
                </c:pt>
                <c:pt idx="12">
                  <c:v>3</c:v>
                </c:pt>
                <c:pt idx="13">
                  <c:v>6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518016"/>
        <c:axId val="34158784"/>
        <c:axId val="0"/>
      </c:bar3DChart>
      <c:catAx>
        <c:axId val="3451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4158784"/>
        <c:crosses val="autoZero"/>
        <c:auto val="1"/>
        <c:lblAlgn val="ctr"/>
        <c:lblOffset val="100"/>
        <c:noMultiLvlLbl val="0"/>
      </c:catAx>
      <c:valAx>
        <c:axId val="3415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1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11 классников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 уг</c:v>
                </c:pt>
                <c:pt idx="1">
                  <c:v>2017-2018 уг</c:v>
                </c:pt>
                <c:pt idx="2">
                  <c:v>2018-2019 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312</c:v>
                </c:pt>
                <c:pt idx="1">
                  <c:v>311</c:v>
                </c:pt>
                <c:pt idx="2">
                  <c:v>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16992"/>
        <c:axId val="34157632"/>
      </c:barChart>
      <c:catAx>
        <c:axId val="3451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34157632"/>
        <c:crosses val="autoZero"/>
        <c:auto val="1"/>
        <c:lblAlgn val="ctr"/>
        <c:lblOffset val="100"/>
        <c:noMultiLvlLbl val="0"/>
      </c:catAx>
      <c:valAx>
        <c:axId val="3415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16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Более 300 баллов</c:v>
                </c:pt>
                <c:pt idx="1">
                  <c:v>Более 250 баллов</c:v>
                </c:pt>
                <c:pt idx="2">
                  <c:v>Более 220 баллов</c:v>
                </c:pt>
                <c:pt idx="3">
                  <c:v>От 190 до 219 баллов</c:v>
                </c:pt>
                <c:pt idx="4">
                  <c:v>От 160  до 189 баллов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73</c:v>
                </c:pt>
                <c:pt idx="3">
                  <c:v>54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Более 300 баллов</c:v>
                </c:pt>
                <c:pt idx="1">
                  <c:v>Более 250 баллов</c:v>
                </c:pt>
                <c:pt idx="2">
                  <c:v>Более 220 баллов</c:v>
                </c:pt>
                <c:pt idx="3">
                  <c:v>От 190 до 219 баллов</c:v>
                </c:pt>
                <c:pt idx="4">
                  <c:v>От 160  до 189 баллов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24</c:v>
                </c:pt>
                <c:pt idx="2">
                  <c:v>91</c:v>
                </c:pt>
                <c:pt idx="3">
                  <c:v>59</c:v>
                </c:pt>
                <c:pt idx="4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Более 300 баллов</c:v>
                </c:pt>
                <c:pt idx="1">
                  <c:v>Более 250 баллов</c:v>
                </c:pt>
                <c:pt idx="2">
                  <c:v>Более 220 баллов</c:v>
                </c:pt>
                <c:pt idx="3">
                  <c:v>От 190 до 219 баллов</c:v>
                </c:pt>
                <c:pt idx="4">
                  <c:v>От 160  до 189 баллов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84</c:v>
                </c:pt>
                <c:pt idx="3">
                  <c:v>68</c:v>
                </c:pt>
                <c:pt idx="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7424"/>
        <c:axId val="81515584"/>
      </c:barChart>
      <c:catAx>
        <c:axId val="3376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Baskerville Old Face" panose="02020602080505020303" pitchFamily="18" charset="0"/>
              </a:defRPr>
            </a:pPr>
            <a:endParaRPr lang="ru-RU"/>
          </a:p>
        </c:txPr>
        <c:crossAx val="81515584"/>
        <c:crosses val="autoZero"/>
        <c:auto val="1"/>
        <c:lblAlgn val="ctr"/>
        <c:lblOffset val="100"/>
        <c:noMultiLvlLbl val="0"/>
      </c:catAx>
      <c:valAx>
        <c:axId val="8151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67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выпускников 9 классов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311</c:v>
                </c:pt>
                <c:pt idx="1">
                  <c:v>388</c:v>
                </c:pt>
                <c:pt idx="2">
                  <c:v>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8960"/>
        <c:axId val="87604544"/>
      </c:barChart>
      <c:catAx>
        <c:axId val="3376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87604544"/>
        <c:crosses val="autoZero"/>
        <c:auto val="1"/>
        <c:lblAlgn val="ctr"/>
        <c:lblOffset val="100"/>
        <c:noMultiLvlLbl val="0"/>
      </c:catAx>
      <c:valAx>
        <c:axId val="8760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68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9 классов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</c:v>
                </c:pt>
                <c:pt idx="1">
                  <c:v>257</c:v>
                </c:pt>
                <c:pt idx="2">
                  <c:v>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32352"/>
        <c:axId val="33236096"/>
      </c:barChart>
      <c:catAx>
        <c:axId val="34532352"/>
        <c:scaling>
          <c:orientation val="minMax"/>
        </c:scaling>
        <c:delete val="0"/>
        <c:axPos val="b"/>
        <c:majorTickMark val="out"/>
        <c:minorTickMark val="none"/>
        <c:tickLblPos val="nextTo"/>
        <c:crossAx val="33236096"/>
        <c:crosses val="autoZero"/>
        <c:auto val="1"/>
        <c:lblAlgn val="ctr"/>
        <c:lblOffset val="100"/>
        <c:noMultiLvlLbl val="0"/>
      </c:catAx>
      <c:valAx>
        <c:axId val="3323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32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Призёры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11424"/>
        <c:axId val="33255360"/>
      </c:lineChart>
      <c:catAx>
        <c:axId val="10231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3255360"/>
        <c:crosses val="autoZero"/>
        <c:auto val="1"/>
        <c:lblAlgn val="ctr"/>
        <c:lblOffset val="100"/>
        <c:noMultiLvlLbl val="0"/>
      </c:catAx>
      <c:valAx>
        <c:axId val="3325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11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Призёры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98080"/>
        <c:axId val="33257088"/>
      </c:lineChart>
      <c:catAx>
        <c:axId val="14999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3257088"/>
        <c:crosses val="autoZero"/>
        <c:auto val="1"/>
        <c:lblAlgn val="ctr"/>
        <c:lblOffset val="100"/>
        <c:noMultiLvlLbl val="0"/>
      </c:catAx>
      <c:valAx>
        <c:axId val="3325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98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987874"/>
          </a:xfrm>
        </p:spPr>
        <p:txBody>
          <a:bodyPr/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Государственное бюджетное общеобразовательное учреждение г. Москвы «ШКОЛА № 2054»</a:t>
            </a:r>
            <a:r>
              <a:rPr lang="ru-RU" sz="5400" dirty="0" smtClean="0">
                <a:latin typeface="Bookman Old Style" panose="02050604050505020204" pitchFamily="18" charset="0"/>
              </a:rPr>
              <a:t/>
            </a:r>
            <a:br>
              <a:rPr lang="ru-RU" sz="5400" dirty="0" smtClean="0">
                <a:latin typeface="Bookman Old Style" panose="02050604050505020204" pitchFamily="18" charset="0"/>
              </a:rPr>
            </a:br>
            <a:r>
              <a:rPr lang="en-US" sz="5400" dirty="0" smtClean="0">
                <a:latin typeface="Bookman Old Style" panose="02050604050505020204" pitchFamily="18" charset="0"/>
              </a:rPr>
              <a:t/>
            </a:r>
            <a:br>
              <a:rPr lang="en-US" sz="5400" dirty="0" smtClean="0">
                <a:latin typeface="Bookman Old Style" panose="02050604050505020204" pitchFamily="18" charset="0"/>
              </a:rPr>
            </a:br>
            <a:r>
              <a:rPr lang="ru-RU" sz="4400" dirty="0" smtClean="0">
                <a:latin typeface="Bookman Old Style" panose="02050604050505020204" pitchFamily="18" charset="0"/>
              </a:rPr>
              <a:t>Публичный доклад </a:t>
            </a:r>
            <a:br>
              <a:rPr lang="ru-RU" sz="4400" dirty="0" smtClean="0">
                <a:latin typeface="Bookman Old Style" panose="02050604050505020204" pitchFamily="18" charset="0"/>
              </a:rPr>
            </a:br>
            <a:r>
              <a:rPr lang="ru-RU" sz="4400" dirty="0" smtClean="0">
                <a:latin typeface="Bookman Old Style" panose="02050604050505020204" pitchFamily="18" charset="0"/>
              </a:rPr>
              <a:t>по итогам </a:t>
            </a:r>
            <a:br>
              <a:rPr lang="ru-RU" sz="4400" dirty="0" smtClean="0">
                <a:latin typeface="Bookman Old Style" panose="02050604050505020204" pitchFamily="18" charset="0"/>
              </a:rPr>
            </a:br>
            <a:r>
              <a:rPr lang="ru-RU" sz="4400" dirty="0" smtClean="0">
                <a:latin typeface="Bookman Old Style" panose="02050604050505020204" pitchFamily="18" charset="0"/>
              </a:rPr>
              <a:t>2018-2019 учебного года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016824" cy="697632"/>
          </a:xfrm>
        </p:spPr>
        <p:txBody>
          <a:bodyPr/>
          <a:lstStyle/>
          <a:p>
            <a:pPr algn="r"/>
            <a:r>
              <a:rPr lang="ru-RU" dirty="0" smtClean="0"/>
              <a:t>Директор - Бородина Ирина Юрьевна</a:t>
            </a:r>
            <a:endParaRPr lang="ru-RU" dirty="0"/>
          </a:p>
        </p:txBody>
      </p:sp>
      <p:pic>
        <p:nvPicPr>
          <p:cNvPr id="1026" name="Picture 2" descr="C:\Users\Филиппова М А\Desktop\ИО директора\Публичный отчёт\Эмблема 20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961905" cy="1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9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Направления обучения РЛ ВШЭ </a:t>
            </a:r>
          </a:p>
          <a:p>
            <a:pPr algn="ctr"/>
            <a:r>
              <a:rPr lang="ru-RU" dirty="0" smtClean="0"/>
              <a:t>2018-2019 </a:t>
            </a:r>
            <a:r>
              <a:rPr lang="ru-RU" dirty="0" err="1" smtClean="0"/>
              <a:t>уг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Особенности обучения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1263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Дизайн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Экономика и социальные науки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Гуманитарные науки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025" y="2174875"/>
            <a:ext cx="4041775" cy="31263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Специальные дисциплины по направлениям ведутся преподавателями ВШЭ на базе Университета ( 1 раз в неделю)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Льготы при поступлении в НИУ Высшая школа экономики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149080"/>
            <a:ext cx="345638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2019 года открывается направление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Естественные науки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borodina\Desktop\ио директора Филиппова МА август 2019\публичный отчёт\h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60707"/>
            <a:ext cx="2081020" cy="14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odina\Desktop\ио директора Филиппова МА август 2019\публичный отчёт\р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0707"/>
            <a:ext cx="19685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люс 7"/>
          <p:cNvSpPr/>
          <p:nvPr/>
        </p:nvSpPr>
        <p:spPr>
          <a:xfrm>
            <a:off x="2213977" y="554961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borodina\Desktop\ио директора Филиппова МА август 2019\публичный отчёт\эмблема ВШ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77" y="5360708"/>
            <a:ext cx="2091695" cy="14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 8"/>
          <p:cNvSpPr/>
          <p:nvPr/>
        </p:nvSpPr>
        <p:spPr>
          <a:xfrm>
            <a:off x="5410944" y="5588687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Школа, как интегратор потребностей жителей Москвы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Уникальные профили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Городские проекты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Театральное направление в рамках Гуманитарного профиля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Архитектурное направление в рамках Гуманитарного профиля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Художественно-эстетическое направление в рамках Гуманитарного профиля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Московская электронная школа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Медицинский класс в Московской школе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Математическая вертикаль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Субботы московского школьника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07" y="5777982"/>
            <a:ext cx="1633264" cy="107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7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20909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На базе школьного здания по адресу Садово-Сухаревская ул., 12А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Реализуется в течении 40 лет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Базовая школа при МАРХИ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ВУЗы партнёры – ГУЗ, </a:t>
            </a:r>
            <a:r>
              <a:rPr lang="ru-RU" dirty="0" err="1" smtClean="0">
                <a:latin typeface="Bookman Old Style" panose="02050604050505020204" pitchFamily="18" charset="0"/>
              </a:rPr>
              <a:t>МИИГАиК</a:t>
            </a:r>
            <a:r>
              <a:rPr lang="ru-RU" dirty="0" smtClean="0">
                <a:latin typeface="Bookman Old Style" panose="02050604050505020204" pitchFamily="18" charset="0"/>
              </a:rPr>
              <a:t>, РУДН, МГСУ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Особенности учебного плана: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Bookman Old Style" panose="02050604050505020204" pitchFamily="18" charset="0"/>
              </a:rPr>
              <a:t>Рисунок - 4 </a:t>
            </a:r>
            <a:r>
              <a:rPr lang="ru-RU" dirty="0" smtClean="0">
                <a:latin typeface="Bookman Old Style" panose="02050604050505020204" pitchFamily="18" charset="0"/>
              </a:rPr>
              <a:t>часа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Черчение - 2 часа Композиция - 2 часа История искусств -1 час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История </a:t>
            </a:r>
            <a:r>
              <a:rPr lang="ru-RU" dirty="0">
                <a:latin typeface="Bookman Old Style" panose="02050604050505020204" pitchFamily="18" charset="0"/>
              </a:rPr>
              <a:t>архитектуры -1 час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borodina\Desktop\ио директора Филиппова МА август 2019\публичный отчёт\архитектура 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2161901" cy="14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rodina\Desktop\ио директора Филиппова МА август 2019\публичный отчёт\depositphotos_8240767-stock-illustration-archite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09" y="0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65775"/>
            <a:ext cx="19685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6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Особенности учебного плана:</a:t>
            </a:r>
          </a:p>
          <a:p>
            <a:pPr marL="0" indent="0" algn="ctr">
              <a:buNone/>
            </a:pPr>
            <a:r>
              <a:rPr lang="ru-RU" b="1" dirty="0" smtClean="0"/>
              <a:t>Сценическое движение – 2 часа в неделю</a:t>
            </a:r>
          </a:p>
          <a:p>
            <a:pPr marL="0" indent="0" algn="ctr">
              <a:buNone/>
            </a:pPr>
            <a:r>
              <a:rPr lang="ru-RU" b="1" dirty="0" smtClean="0"/>
              <a:t>Сценическая речь – 2 часа в неделю</a:t>
            </a:r>
          </a:p>
          <a:p>
            <a:pPr marL="0" indent="0" algn="ctr">
              <a:buNone/>
            </a:pPr>
            <a:r>
              <a:rPr lang="ru-RU" b="1" dirty="0" smtClean="0"/>
              <a:t>Акробатика</a:t>
            </a:r>
          </a:p>
          <a:p>
            <a:pPr marL="0" indent="0" algn="ctr">
              <a:buNone/>
            </a:pPr>
            <a:r>
              <a:rPr lang="ru-RU" b="1" dirty="0" smtClean="0"/>
              <a:t>Дополнительные занятия по специальным дисциплинам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На базе школьных зданий по адресам Трубная ул., д.36, Дегтярный переулок, д.7.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Сотрудничество с ГИТИС</a:t>
            </a:r>
            <a:r>
              <a:rPr lang="ru-RU" b="1" dirty="0"/>
              <a:t>, ВТУ им. М. С. Щепкина, Театральное училище имени Щукина, Школа-студия </a:t>
            </a:r>
            <a:r>
              <a:rPr lang="ru-RU" b="1" dirty="0" smtClean="0"/>
              <a:t>МХАТ, ВГИК, ИСИ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Договора с ДМТЮА, Центральным академическим театром Российской армии</a:t>
            </a:r>
          </a:p>
        </p:txBody>
      </p:sp>
      <p:pic>
        <p:nvPicPr>
          <p:cNvPr id="3074" name="Picture 2" descr="C:\Users\borodina\Desktop\ио директора Филиппова МА август 2019\публичный отчёт\теа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" y="517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1064"/>
            <a:ext cx="19685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6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Художественно-эстетическое направление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Особенности учебного плана: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Введение в русскую культуру – 2 часа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История ИЗО- 2 часа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Искусство театра – 2 часа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Музыкальная литература – 2 часа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 базе школьного здания по адресу Дегтярный переулок, 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Включает подготовку по </a:t>
            </a:r>
            <a:r>
              <a:rPr lang="ru-RU" sz="2600" b="1" dirty="0">
                <a:latin typeface="Batang" panose="02030600000101010101" pitchFamily="18" charset="-127"/>
                <a:ea typeface="Batang" panose="02030600000101010101" pitchFamily="18" charset="-127"/>
              </a:rPr>
              <a:t>таким направлениям, как искусствоведение, культурология, </a:t>
            </a:r>
            <a:r>
              <a:rPr lang="ru-RU" sz="2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хореография</a:t>
            </a:r>
            <a:r>
              <a:rPr lang="ru-RU" sz="26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2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театроведение</a:t>
            </a:r>
            <a:r>
              <a:rPr lang="ru-RU" sz="2600" b="1" dirty="0">
                <a:latin typeface="Batang" panose="02030600000101010101" pitchFamily="18" charset="-127"/>
                <a:ea typeface="Batang" panose="02030600000101010101" pitchFamily="18" charset="-127"/>
              </a:rPr>
              <a:t>, режиссура, журналистика, звукорежиссура, цифровое кино и </a:t>
            </a:r>
            <a:r>
              <a:rPr lang="ru-RU" sz="2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телевидение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latin typeface="Batang" panose="02030600000101010101" pitchFamily="18" charset="-127"/>
                <a:ea typeface="Batang" panose="02030600000101010101" pitchFamily="18" charset="-127"/>
              </a:rPr>
              <a:t>ВУЗы партнёры- РАХ им. И.Е. Репина, МПГУ, театральные училища, Институт телевидения и радиовещания, </a:t>
            </a:r>
            <a:r>
              <a:rPr lang="ru-RU" sz="26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МГУКиИ</a:t>
            </a:r>
            <a:r>
              <a:rPr lang="ru-RU" sz="2600" b="1" dirty="0">
                <a:latin typeface="Batang" panose="02030600000101010101" pitchFamily="18" charset="-127"/>
                <a:ea typeface="Batang" panose="02030600000101010101" pitchFamily="18" charset="-127"/>
              </a:rPr>
              <a:t>, МХГПА им. С.Г. Строганова, МХИ им. В. Сурикова</a:t>
            </a:r>
          </a:p>
          <a:p>
            <a:endParaRPr lang="ru-RU" dirty="0"/>
          </a:p>
        </p:txBody>
      </p:sp>
      <p:pic>
        <p:nvPicPr>
          <p:cNvPr id="4098" name="Picture 2" descr="C:\Users\borodina\Desktop\ио директора Филиппова МА август 2019\публичный отчёт\Худ-эст профи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36" y="5253936"/>
            <a:ext cx="2088664" cy="16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orodina\Desktop\ио директора Филиппова МА август 2019\публичный отчёт\культу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484"/>
            <a:ext cx="1754634" cy="11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1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dirty="0">
                <a:solidFill>
                  <a:srgbClr val="2F5897"/>
                </a:solidFill>
              </a:rPr>
              <a:t>Проект «Медицинский класс в московской школе»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250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200" dirty="0" smtClean="0"/>
              <a:t>Предпрофессиональный</a:t>
            </a:r>
            <a:r>
              <a:rPr lang="ru-RU" dirty="0" smtClean="0"/>
              <a:t> экзамен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8200" y="1412776"/>
            <a:ext cx="4041775" cy="8640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>
                <a:latin typeface="Bookman Old Style" panose="02050604050505020204" pitchFamily="18" charset="0"/>
              </a:rPr>
              <a:t>Участие </a:t>
            </a:r>
            <a:r>
              <a:rPr lang="ru-RU" sz="1800" b="1" dirty="0">
                <a:latin typeface="Bookman Old Style" panose="02050604050505020204" pitchFamily="18" charset="0"/>
              </a:rPr>
              <a:t>в предпрофессиональных конкурсах и олимпиадах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4999608"/>
              </p:ext>
            </p:extLst>
          </p:nvPr>
        </p:nvGraphicFramePr>
        <p:xfrm>
          <a:off x="457200" y="2212975"/>
          <a:ext cx="4041775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72584" y="2348880"/>
            <a:ext cx="4041648" cy="432048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Призер регионального этапа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ВСОШ по биологии –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Сеченовская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предпрофессиональная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олимпиада Призер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1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(биология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Городская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Сеченовская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конференция проектных и исследовательских работ школьников.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Победители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2 (8 класс и 11 класс)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Открытая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городская научно-практическая конференция «Старт в медицину» 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Призеры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2 (плюс 5-7 баллов к ЕГЭ)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XIII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Городская научно-практическая конференция на английском языке «Петровские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чтения» Лауреаты - 3.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0"/>
            <a:ext cx="1206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borodina\Desktop\ио директора Филиппова МА август 2019\публичный отчёт\старт в медицин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616375"/>
            <a:ext cx="4716016" cy="12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1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dirty="0">
                <a:solidFill>
                  <a:srgbClr val="2F5897"/>
                </a:solidFill>
              </a:rPr>
              <a:t>Проект «Медицинский класс в московской школе»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«Вахта милосердия»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b="1" dirty="0" smtClean="0"/>
              <a:t>Сетевое </a:t>
            </a:r>
            <a:r>
              <a:rPr lang="ru-RU" sz="2000" b="1" dirty="0"/>
              <a:t>взаимодействие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 базе НИИ Неотложной Детской Хирургии и Травматологии доктора </a:t>
            </a:r>
            <a:r>
              <a:rPr lang="ru-RU" dirty="0" smtClean="0"/>
              <a:t>Рошаля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9 обучающихся получили Волонтёрские книжки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43124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Медицинский </a:t>
            </a:r>
            <a:r>
              <a:rPr lang="ru-RU" dirty="0"/>
              <a:t>колледж №</a:t>
            </a:r>
            <a:r>
              <a:rPr lang="ru-RU" dirty="0" smtClean="0"/>
              <a:t>6 ( в </a:t>
            </a:r>
            <a:r>
              <a:rPr lang="ru-RU" dirty="0"/>
              <a:t>2018-2019 году 20 учащихся сдали </a:t>
            </a:r>
            <a:r>
              <a:rPr lang="ru-RU" dirty="0" smtClean="0"/>
              <a:t>получили </a:t>
            </a:r>
            <a:r>
              <a:rPr lang="ru-RU" dirty="0"/>
              <a:t>свидетельства: 8 младших медсестер и 12 младших фармацевтов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Автономная </a:t>
            </a:r>
            <a:r>
              <a:rPr lang="ru-RU" dirty="0"/>
              <a:t>некоммерческая организация поддержки гуманитарных программ «Русская Гуманитарная Миссия» (РГМ)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0"/>
            <a:ext cx="1206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04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Школа, как помощник в выборе профессии</a:t>
            </a:r>
            <a:endParaRPr lang="ru-RU" dirty="0"/>
          </a:p>
        </p:txBody>
      </p:sp>
      <p:pic>
        <p:nvPicPr>
          <p:cNvPr id="1026" name="Picture 2" descr="C:\Users\borodina\Desktop\ио директора Филиппова МА август 2019\публичный отчёт\выбор профе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81008" cy="26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4355976" y="197952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9" y="3793864"/>
            <a:ext cx="1012024" cy="5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9506"/>
            <a:ext cx="10112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borodina\Desktop\ио директора Филиппова МА август 2019\публичный отчёт\мед клас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36730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rodina\Desktop\ио директора Филиппова МА август 2019\публичный отчёт\матем вертикал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4" y="2455254"/>
            <a:ext cx="2195736" cy="12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rodina\Desktop\ио директора Филиппова МА август 2019\публичный отчёт\subbota_moskovskogo_shkolni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90" y="3789040"/>
            <a:ext cx="2470562" cy="11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5673" y="4643534"/>
            <a:ext cx="10112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borodina\Desktop\ио директора Филиппова МА август 2019\публичный отчёт\профессиональное обучение без границ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05" y="5517232"/>
            <a:ext cx="5796136" cy="12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6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Профессиональная ориентация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Субботы Московского школьника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Участие в проекте «Профессиональное обучение без границ»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Обучающиеся ГБОУ Школа № </a:t>
            </a:r>
            <a:r>
              <a:rPr lang="ru-RU" dirty="0"/>
              <a:t>2054 в 2018-19 </a:t>
            </a:r>
            <a:r>
              <a:rPr lang="ru-RU" dirty="0" err="1"/>
              <a:t>уг</a:t>
            </a:r>
            <a:r>
              <a:rPr lang="ru-RU" dirty="0"/>
              <a:t> </a:t>
            </a:r>
            <a:r>
              <a:rPr lang="ru-RU" dirty="0" smtClean="0"/>
              <a:t>участвуют в: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Специальность Швея (Курс "Юный модельер"). ГБПОУ Колледж Малого Бизнеса № </a:t>
            </a:r>
            <a:r>
              <a:rPr lang="ru-RU" dirty="0" smtClean="0"/>
              <a:t>4</a:t>
            </a:r>
            <a:r>
              <a:rPr lang="en-US" dirty="0" smtClean="0"/>
              <a:t> – 50 </a:t>
            </a:r>
            <a:r>
              <a:rPr lang="ru-RU" dirty="0" smtClean="0"/>
              <a:t>обучающихся ГБОУ Школа № 2054</a:t>
            </a:r>
          </a:p>
          <a:p>
            <a:pPr marL="0" indent="0">
              <a:buNone/>
            </a:pPr>
            <a:r>
              <a:rPr lang="ru-RU" dirty="0"/>
              <a:t>Медицинский колледж №</a:t>
            </a:r>
            <a:r>
              <a:rPr lang="ru-RU" dirty="0" smtClean="0"/>
              <a:t>6. Специальность - младшая медсестра -8 обучающихся, младший фармацевт – 12 обучающихся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borodina\Desktop\ио директора Филиппова МА август 2019\публичный отчёт\научные суббо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9" y="3429000"/>
            <a:ext cx="11715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rodina\Desktop\ио директора Филиппова МА август 2019\публичный отчёт\Исторические суббо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41" y="3271614"/>
            <a:ext cx="1467883" cy="9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odina\Desktop\ио директора Филиппова МА август 2019\публичный отчёт\арт суббо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" y="4248133"/>
            <a:ext cx="1786985" cy="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odina\Desktop\ио директора Филиппова МА август 2019\публичный отчёт\sports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77603"/>
            <a:ext cx="1842221" cy="8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odina\Desktop\ио директора Филиппова МА август 2019\публичный отчёт\ITсуббот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7" y="5218110"/>
            <a:ext cx="12325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rodina\Desktop\ио директора Филиппова МА август 2019\публичный отчёт\твсубботы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1038099" cy="7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rodina\Desktop\ио директора Филиппова МА август 2019\публичный отчёт\Финансовые суббот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60" y="5201714"/>
            <a:ext cx="2000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orodina\Desktop\ио директора Филиппова МА август 2019\публичный отчёт\суббота мужеств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3842"/>
            <a:ext cx="1378418" cy="9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orodina\Desktop\ио директора Филиппова МА август 2019\публичный отчёт\Профобучениебез границ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18947"/>
            <a:ext cx="4139952" cy="6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3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«Учебный день в Технопарке»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891905"/>
              </p:ext>
            </p:extLst>
          </p:nvPr>
        </p:nvGraphicFramePr>
        <p:xfrm>
          <a:off x="457200" y="1600200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технопарка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обучающихся ГБОУ Школа № 2054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«Вертикальный взлёт»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Анимация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«Вертикальный взлёт»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Видеопроизводство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Детский технопарк «Абстракт»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«Архитектура и дизайн»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"</a:t>
                      </a:r>
                      <a:r>
                        <a:rPr lang="ru-RU" dirty="0" err="1" smtClean="0"/>
                        <a:t>Инжинириум</a:t>
                      </a:r>
                      <a:r>
                        <a:rPr lang="ru-RU" dirty="0" smtClean="0"/>
                        <a:t> МГТУ им. Н.Э. Баумана"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«Робототехника»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"</a:t>
                      </a:r>
                      <a:r>
                        <a:rPr lang="ru-RU" dirty="0" err="1" smtClean="0"/>
                        <a:t>Инжинириум</a:t>
                      </a:r>
                      <a:r>
                        <a:rPr lang="ru-RU" dirty="0" smtClean="0"/>
                        <a:t> МГТУ им. Н.Э. Баумана"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«3D </a:t>
                      </a:r>
                      <a:r>
                        <a:rPr lang="ru-RU" dirty="0" smtClean="0"/>
                        <a:t>моделирование»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человек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" y="5805264"/>
            <a:ext cx="972815" cy="96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1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Школа № 2054 – школа большого города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г. Москва, Садовая-Сухаревская </a:t>
            </a:r>
            <a:r>
              <a:rPr lang="ru-RU" dirty="0" smtClean="0"/>
              <a:t>ул., </a:t>
            </a:r>
            <a:r>
              <a:rPr lang="ru-RU" dirty="0"/>
              <a:t>12А</a:t>
            </a:r>
          </a:p>
          <a:p>
            <a:r>
              <a:rPr lang="ru-RU" dirty="0"/>
              <a:t>г. Москва, Трубная </a:t>
            </a:r>
            <a:r>
              <a:rPr lang="ru-RU" dirty="0" smtClean="0"/>
              <a:t>ул., </a:t>
            </a:r>
            <a:r>
              <a:rPr lang="ru-RU" dirty="0"/>
              <a:t>д. 31, </a:t>
            </a:r>
            <a:r>
              <a:rPr lang="ru-RU" dirty="0" smtClean="0"/>
              <a:t>стр. </a:t>
            </a:r>
            <a:r>
              <a:rPr lang="ru-RU" dirty="0"/>
              <a:t>1</a:t>
            </a:r>
          </a:p>
          <a:p>
            <a:r>
              <a:rPr lang="ru-RU" dirty="0"/>
              <a:t>г. Москва, Тверская </a:t>
            </a:r>
            <a:r>
              <a:rPr lang="ru-RU" dirty="0" smtClean="0"/>
              <a:t>ул., </a:t>
            </a:r>
            <a:r>
              <a:rPr lang="ru-RU" dirty="0"/>
              <a:t>д.28, корп. 3</a:t>
            </a:r>
          </a:p>
          <a:p>
            <a:r>
              <a:rPr lang="ru-RU" dirty="0"/>
              <a:t>г. Москва, Большой Каретный переулок, д.22, </a:t>
            </a:r>
            <a:r>
              <a:rPr lang="ru-RU" dirty="0" smtClean="0"/>
              <a:t>стр. </a:t>
            </a:r>
            <a:r>
              <a:rPr lang="ru-RU" dirty="0"/>
              <a:t>6</a:t>
            </a:r>
          </a:p>
          <a:p>
            <a:r>
              <a:rPr lang="ru-RU" dirty="0"/>
              <a:t>г. Москва, ул. Петровка, дом 23/10, </a:t>
            </a:r>
            <a:r>
              <a:rPr lang="ru-RU" dirty="0" smtClean="0"/>
              <a:t>стр. 18, стр.21</a:t>
            </a:r>
            <a:endParaRPr lang="ru-RU" dirty="0"/>
          </a:p>
          <a:p>
            <a:r>
              <a:rPr lang="ru-RU" dirty="0"/>
              <a:t>г. Москва, Трубная </a:t>
            </a:r>
            <a:r>
              <a:rPr lang="ru-RU" dirty="0" smtClean="0"/>
              <a:t>ул., </a:t>
            </a:r>
            <a:r>
              <a:rPr lang="ru-RU" dirty="0"/>
              <a:t>36</a:t>
            </a:r>
          </a:p>
          <a:p>
            <a:r>
              <a:rPr lang="ru-RU" dirty="0"/>
              <a:t>г. Москва, Петровский бульвар, дом 8, </a:t>
            </a:r>
            <a:r>
              <a:rPr lang="ru-RU" dirty="0" smtClean="0"/>
              <a:t>стр. 4, 5</a:t>
            </a:r>
            <a:endParaRPr lang="ru-RU" dirty="0"/>
          </a:p>
          <a:p>
            <a:r>
              <a:rPr lang="ru-RU" dirty="0"/>
              <a:t>г. Москва, Дегтярный пер, </a:t>
            </a:r>
            <a:r>
              <a:rPr lang="ru-RU" dirty="0" smtClean="0"/>
              <a:t>7</a:t>
            </a:r>
          </a:p>
          <a:p>
            <a:r>
              <a:rPr lang="ru-RU" dirty="0" smtClean="0"/>
              <a:t>Г. Москва, </a:t>
            </a:r>
            <a:r>
              <a:rPr lang="ru-RU" dirty="0" err="1" smtClean="0"/>
              <a:t>Воротниковский</a:t>
            </a:r>
            <a:r>
              <a:rPr lang="ru-RU" dirty="0" smtClean="0"/>
              <a:t> переулок, д. 2/11</a:t>
            </a:r>
            <a:endParaRPr lang="ru-RU" dirty="0"/>
          </a:p>
        </p:txBody>
      </p:sp>
      <p:pic>
        <p:nvPicPr>
          <p:cNvPr id="5" name="Picture 2" descr="C:\Users\Филиппова М А\Desktop\ИО директора\Публичный отчёт\Эмблема 20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60" y="1340768"/>
            <a:ext cx="1961905" cy="1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rodina\Desktop\ио директора Филиппова МА август 2019\публичный отчёт\наша кар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57199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01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Школа, как помощник в </a:t>
            </a:r>
            <a:r>
              <a:rPr lang="ru-RU" sz="3600" dirty="0" smtClean="0"/>
              <a:t>развити</a:t>
            </a:r>
            <a:r>
              <a:rPr lang="ru-RU" sz="3600" dirty="0"/>
              <a:t>и</a:t>
            </a:r>
            <a:r>
              <a:rPr lang="ru-RU" sz="3600" dirty="0" smtClean="0"/>
              <a:t> </a:t>
            </a:r>
            <a:r>
              <a:rPr lang="ru-RU" sz="3600" dirty="0" smtClean="0"/>
              <a:t>духовно-нравственных качеств детей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Олимпиада «История и культура храмов столицы»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93679940"/>
              </p:ext>
            </p:extLst>
          </p:nvPr>
        </p:nvGraphicFramePr>
        <p:xfrm>
          <a:off x="2195736" y="2564904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61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Олимпиада «Музеи. Парки. Усадьбы»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7262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93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Школа, как основа для формирования гражданско-патриотической позиции ребенка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5760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«Не прервётся связь поколений»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5040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Акция «Георгиевская ленточка»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0394704"/>
              </p:ext>
            </p:extLst>
          </p:nvPr>
        </p:nvGraphicFramePr>
        <p:xfrm>
          <a:off x="457200" y="2492375"/>
          <a:ext cx="4040188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025" y="2420887"/>
            <a:ext cx="4041775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borodina\Desktop\ио директора Филиппова МА август 2019\публичный отчёт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01285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odina\Desktop\ио директора Филиппова МА август 2019\публичный отчёт\bez_fona_parad_kad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85184"/>
            <a:ext cx="1756796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borodina\Downloads\9aa9260b-992f-4e48-bf88-0258242da4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9186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6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«Готов к труду и обороне»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4961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3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/>
              <a:t>Рейтинг вклада школ Москвы в качественное образование московских школьников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 descr="C:\Users\Филиппова М А\Desktop\ИО директора\Публичный отчёт\Рейтинг лест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64" y="2852936"/>
            <a:ext cx="2646040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5388266"/>
            <a:ext cx="554461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2015-2016 </a:t>
            </a:r>
            <a:r>
              <a:rPr lang="ru-RU" sz="3600" dirty="0"/>
              <a:t>– 57 место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4654"/>
            <a:ext cx="55657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1042"/>
            <a:ext cx="55657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6" y="2497430"/>
            <a:ext cx="55657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6378" y="4551604"/>
            <a:ext cx="47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2016-2017 – 48 место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35730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</a:t>
            </a:r>
            <a:r>
              <a:rPr lang="ru-RU" sz="2800" dirty="0" smtClean="0">
                <a:solidFill>
                  <a:schemeClr val="bg1"/>
                </a:solidFill>
              </a:rPr>
              <a:t>2017-2018 </a:t>
            </a:r>
            <a:r>
              <a:rPr lang="ru-RU" sz="2800" dirty="0">
                <a:solidFill>
                  <a:schemeClr val="bg1"/>
                </a:solidFill>
              </a:rPr>
              <a:t>– 43 место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42" y="1536293"/>
            <a:ext cx="19637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8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Школа, как помощник в приобретении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3074" name="Picture 2" descr="C:\Users\Филиппова М А\Desktop\ИО директора\Публичный отчёт\путин об образован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2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Поступление в 2018-2019 учебном году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89269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Направления поступления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276872"/>
            <a:ext cx="4041775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Бюджет/</a:t>
            </a:r>
            <a:r>
              <a:rPr lang="ru-RU" b="1" dirty="0" err="1" smtClean="0"/>
              <a:t>внебюджет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2541902"/>
              </p:ext>
            </p:extLst>
          </p:nvPr>
        </p:nvGraphicFramePr>
        <p:xfrm>
          <a:off x="0" y="2636912"/>
          <a:ext cx="4498975" cy="34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2235524"/>
              </p:ext>
            </p:extLst>
          </p:nvPr>
        </p:nvGraphicFramePr>
        <p:xfrm>
          <a:off x="4672013" y="2852935"/>
          <a:ext cx="4041775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908720"/>
            <a:ext cx="19637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ВУЗы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624051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9637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0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CenturyGothic"/>
              </a:rPr>
              <a:t>Качественное массовое образование (результаты ГИА-11)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Количество выпускников 11 классов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Результаты сдачи ЕГЭ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0329454"/>
              </p:ext>
            </p:extLst>
          </p:nvPr>
        </p:nvGraphicFramePr>
        <p:xfrm>
          <a:off x="457200" y="2212975"/>
          <a:ext cx="4041775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03392526"/>
              </p:ext>
            </p:extLst>
          </p:nvPr>
        </p:nvGraphicFramePr>
        <p:xfrm>
          <a:off x="4672013" y="2212975"/>
          <a:ext cx="4041775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orodina\Desktop\ио директора Филиппова МА август 2019\публичный отчёт\путь наверх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596430" cy="1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4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CenturyGothic"/>
              </a:rPr>
              <a:t>Качественное массовое образование (результаты </a:t>
            </a:r>
            <a:r>
              <a:rPr lang="ru-RU" sz="4000" dirty="0" smtClean="0">
                <a:solidFill>
                  <a:prstClr val="black"/>
                </a:solidFill>
                <a:latin typeface="CenturyGothic"/>
              </a:rPr>
              <a:t>ГИА-9)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/>
              <a:t>Количество выпускников 9 класса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Количество обучающихся, набравших по 3 предметам не менее 12 баллов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4650699"/>
              </p:ext>
            </p:extLst>
          </p:nvPr>
        </p:nvGraphicFramePr>
        <p:xfrm>
          <a:off x="457200" y="2212975"/>
          <a:ext cx="4041775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86935280"/>
              </p:ext>
            </p:extLst>
          </p:nvPr>
        </p:nvGraphicFramePr>
        <p:xfrm>
          <a:off x="4672013" y="2212975"/>
          <a:ext cx="4041775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9637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талантов школьников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Всероссийская олимпиада школьников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Московская олимпиада школьников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9320894"/>
              </p:ext>
            </p:extLst>
          </p:nvPr>
        </p:nvGraphicFramePr>
        <p:xfrm>
          <a:off x="457200" y="2212975"/>
          <a:ext cx="4041775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72999715"/>
              </p:ext>
            </p:extLst>
          </p:nvPr>
        </p:nvGraphicFramePr>
        <p:xfrm>
          <a:off x="4672013" y="2212975"/>
          <a:ext cx="4041775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35" y="5301208"/>
            <a:ext cx="19637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2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1658</TotalTime>
  <Words>891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Государственное бюджетное общеобразовательное учреждение г. Москвы «ШКОЛА № 2054»  Публичный доклад  по итогам  2018-2019 учебного года</vt:lpstr>
      <vt:lpstr>Школа № 2054 – школа большого города</vt:lpstr>
      <vt:lpstr>Рейтинг вклада школ Москвы в качественное образование московских школьников </vt:lpstr>
      <vt:lpstr>Школа, как помощник в приобретении знаний</vt:lpstr>
      <vt:lpstr>Поступление в 2018-2019 учебном году</vt:lpstr>
      <vt:lpstr>Приоритетные ВУЗы </vt:lpstr>
      <vt:lpstr>Качественное массовое образование (результаты ГИА-11)</vt:lpstr>
      <vt:lpstr>Качественное массовое образование (результаты ГИА-9)</vt:lpstr>
      <vt:lpstr>Развитие талантов школьников</vt:lpstr>
      <vt:lpstr>Презентация PowerPoint</vt:lpstr>
      <vt:lpstr>Школа, как интегратор потребностей жителей Москвы</vt:lpstr>
      <vt:lpstr>Архитектурное направление</vt:lpstr>
      <vt:lpstr>Театральное направление</vt:lpstr>
      <vt:lpstr>Художественно-эстетическое направление </vt:lpstr>
      <vt:lpstr>Проект «Медицинский класс в московской школе»</vt:lpstr>
      <vt:lpstr>Проект «Медицинский класс в московской школе»</vt:lpstr>
      <vt:lpstr>Школа, как помощник в выборе профессии</vt:lpstr>
      <vt:lpstr>Профессиональная ориентация</vt:lpstr>
      <vt:lpstr>Проект «Учебный день в Технопарке»</vt:lpstr>
      <vt:lpstr>Школа, как помощник в развитии духовно-нравственных качеств детей</vt:lpstr>
      <vt:lpstr>Олимпиада «Музеи. Парки. Усадьбы»</vt:lpstr>
      <vt:lpstr>Школа, как основа для формирования гражданско-патриотической позиции ребенка</vt:lpstr>
      <vt:lpstr>«Готов к труду и обороне»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доклад  за  2018-2019 учебный год</dc:title>
  <dc:creator>Irina Borodina</dc:creator>
  <cp:lastModifiedBy>Irina Borodina</cp:lastModifiedBy>
  <cp:revision>128</cp:revision>
  <dcterms:created xsi:type="dcterms:W3CDTF">2019-07-23T06:21:26Z</dcterms:created>
  <dcterms:modified xsi:type="dcterms:W3CDTF">2019-08-02T08:22:08Z</dcterms:modified>
</cp:coreProperties>
</file>